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2" r:id="rId6"/>
    <p:sldId id="263" r:id="rId7"/>
    <p:sldId id="268" r:id="rId8"/>
    <p:sldId id="264" r:id="rId9"/>
    <p:sldId id="265" r:id="rId10"/>
    <p:sldId id="267" r:id="rId11"/>
    <p:sldId id="269" r:id="rId12"/>
    <p:sldId id="259" r:id="rId13"/>
    <p:sldId id="260" r:id="rId14"/>
    <p:sldId id="261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CCFF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00" y="-2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FCBD19-5304-4519-8CEF-C7A668DD781C}" type="datetimeFigureOut">
              <a:rPr lang="it-IT" smtClean="0"/>
              <a:t>11/07/17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E3BB55-CC90-45F0-8078-C48B9A97B4F5}" type="slidenum">
              <a:rPr lang="it-IT" smtClean="0"/>
              <a:t>‹n.›</a:t>
            </a:fld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91758" y="3501008"/>
            <a:ext cx="81086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PROGETTO DI INCLUSIONE</a:t>
            </a:r>
          </a:p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«SCHOO LAB»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17685" y="404664"/>
            <a:ext cx="8347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ISTITUTO COMPRENSIVO «FOSCOLO-GABELLI»</a:t>
            </a:r>
            <a:endParaRPr lang="it-IT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Immagine 8" descr="C:\Users\user\Documents\preschool-children-playing-clip-art-i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4" y="1556792"/>
            <a:ext cx="8347157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1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foto progetto inclusione\IMG-20170612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587">
            <a:off x="5270850" y="554288"/>
            <a:ext cx="3766848" cy="5733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foto progetto inclusione\IMG-20170612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570">
            <a:off x="-108348" y="782154"/>
            <a:ext cx="3476534" cy="527752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CasellaDiTesto 2"/>
          <p:cNvSpPr txBox="1"/>
          <p:nvPr/>
        </p:nvSpPr>
        <p:spPr>
          <a:xfrm>
            <a:off x="1776803" y="16669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mentre lavoriamo…tra una risata e l’altra ci divertiamo!</a:t>
            </a:r>
            <a:endParaRPr lang="it-IT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F:\foto progetto inclusione\20170517_170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359">
            <a:off x="1734395" y="3263758"/>
            <a:ext cx="5315404" cy="2989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34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foto progetto inclusione\20170517_164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0" y="332656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92D05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1267" name="Picture 3" descr="E:\foto progetto inclusione\20170517_164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Cuore 1"/>
          <p:cNvSpPr/>
          <p:nvPr/>
        </p:nvSpPr>
        <p:spPr>
          <a:xfrm rot="1254357">
            <a:off x="5525270" y="649078"/>
            <a:ext cx="2907425" cy="2827059"/>
          </a:xfrm>
          <a:prstGeom prst="heart">
            <a:avLst/>
          </a:prstGeom>
          <a:pattFill prst="solidDmnd">
            <a:fgClr>
              <a:schemeClr val="bg1">
                <a:lumMod val="60000"/>
                <a:lumOff val="40000"/>
              </a:schemeClr>
            </a:fgClr>
            <a:bgClr>
              <a:schemeClr val="bg1">
                <a:lumMod val="20000"/>
                <a:lumOff val="80000"/>
              </a:schemeClr>
            </a:bgClr>
          </a:patt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 rot="1026873">
            <a:off x="6186894" y="1192386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99"/>
                </a:solidFill>
              </a:rPr>
              <a:t>Io  come  noi</a:t>
            </a:r>
            <a:endParaRPr lang="it-IT" sz="36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F:\foto progetto inclusione\20170517_164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4" y="3140968"/>
            <a:ext cx="4968552" cy="2794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83591" y="260648"/>
            <a:ext cx="73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LABORATORIO PITTURA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8" name="Immagine 7" descr="2qtbp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52" y="873433"/>
            <a:ext cx="6323330" cy="10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E:\foto progetto inclusione\IMG-20170612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239">
            <a:off x="383263" y="2418688"/>
            <a:ext cx="4238167" cy="2618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ttangolo 5"/>
          <p:cNvSpPr/>
          <p:nvPr/>
        </p:nvSpPr>
        <p:spPr>
          <a:xfrm>
            <a:off x="1382607" y="1628800"/>
            <a:ext cx="63787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L’ALBERO DELLA VITA</a:t>
            </a:r>
            <a:endParaRPr lang="it-IT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2" name="Picture 4" descr="E:\foto progetto inclusione\IMG-20170612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5" y="2737182"/>
            <a:ext cx="4491462" cy="2526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07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oto progetto inclusione\IMG-20170612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648892" cy="4709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 progetto inclusione\IMG-20170612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7" y="620688"/>
            <a:ext cx="4045554" cy="227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E:\foto progetto inclusione\IMG-20170612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5258"/>
            <a:ext cx="5237511" cy="29461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CasellaDiTesto 1"/>
          <p:cNvSpPr txBox="1"/>
          <p:nvPr/>
        </p:nvSpPr>
        <p:spPr>
          <a:xfrm>
            <a:off x="502007" y="6021288"/>
            <a:ext cx="622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PICCOLI GRANDI ARTISTI…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foto progetto inclusione\20170510_163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37659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1" name="Picture 3" descr="E:\foto progetto inclusione\20170419_164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75039"/>
            <a:ext cx="5364088" cy="269326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 4 1"/>
          <p:cNvSpPr/>
          <p:nvPr/>
        </p:nvSpPr>
        <p:spPr>
          <a:xfrm rot="1176988">
            <a:off x="5662936" y="486965"/>
            <a:ext cx="3307636" cy="2352146"/>
          </a:xfrm>
          <a:prstGeom prst="cloudCallout">
            <a:avLst>
              <a:gd name="adj1" fmla="val -30652"/>
              <a:gd name="adj2" fmla="val 92999"/>
            </a:avLst>
          </a:prstGeom>
          <a:solidFill>
            <a:schemeClr val="bg1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I</a:t>
            </a:r>
            <a:r>
              <a:rPr lang="it-IT" sz="2400" b="1" dirty="0" smtClean="0">
                <a:solidFill>
                  <a:srgbClr val="000099"/>
                </a:solidFill>
              </a:rPr>
              <a:t>IL NOSTRO CAPOLAVORO PRENDE FORMA…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3685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foto progetto inclusione\20170510_165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5" y="476672"/>
            <a:ext cx="5076056" cy="2855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 descr="E:\foto progetto inclusione\20170510_163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5" y="4005064"/>
            <a:ext cx="3995936" cy="2967794"/>
          </a:xfrm>
          <a:prstGeom prst="ellipse">
            <a:avLst/>
          </a:prstGeom>
          <a:ln w="190500" cap="rnd">
            <a:solidFill>
              <a:schemeClr val="bg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foto progetto inclusione\20170510_163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594">
            <a:off x="4088889" y="2667017"/>
            <a:ext cx="4757497" cy="2676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21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11364" y="260648"/>
            <a:ext cx="7339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LABORATORIO DI PSICOMOTRICITA’</a:t>
            </a:r>
            <a:endParaRPr lang="it-IT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Immagine 2" descr="C:\Users\user\Documents\preschool-children-playing-clip-art-i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4" y="906979"/>
            <a:ext cx="834715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F:\foto progetto inclusione\IMG-20170612-WA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6" y="3305766"/>
            <a:ext cx="8392591" cy="30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6134" y="2563163"/>
            <a:ext cx="830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99"/>
                </a:solidFill>
              </a:rPr>
              <a:t>E ORA TUTTI IN PALESTRA  INIZIANO I GIOCHI…</a:t>
            </a:r>
            <a:endParaRPr lang="it-IT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foto progetto inclusione\20170419_161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24232"/>
            <a:ext cx="4860032" cy="2733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4339" name="Picture 3" descr="E:\foto progetto inclusione\20170419_161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391">
            <a:off x="383147" y="764158"/>
            <a:ext cx="4824536" cy="3098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F:\foto progetto inclusione\IMG-20170612-WA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82436"/>
            <a:ext cx="4648716" cy="3815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 4 1"/>
          <p:cNvSpPr/>
          <p:nvPr/>
        </p:nvSpPr>
        <p:spPr>
          <a:xfrm rot="1092967">
            <a:off x="5263664" y="725516"/>
            <a:ext cx="3598587" cy="2417732"/>
          </a:xfrm>
          <a:prstGeom prst="cloudCallout">
            <a:avLst>
              <a:gd name="adj1" fmla="val -32332"/>
              <a:gd name="adj2" fmla="val 90507"/>
            </a:avLst>
          </a:prstGeom>
          <a:solidFill>
            <a:srgbClr val="FFC000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</a:rPr>
              <a:t>SENZA DIMENTICARE LE REGOLE…</a:t>
            </a:r>
            <a:endParaRPr lang="it-IT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foto progetto inclusione\20170419_161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16016" cy="265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Picture 3" descr="E:\foto progetto inclusione\20170419_161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932040" cy="277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E:\foto progetto inclusione\20170419_16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" y="3861048"/>
            <a:ext cx="4968552" cy="279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39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foto progetto inclusione\20170419_160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99" y="3284984"/>
            <a:ext cx="5580112" cy="3138813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foto progetto inclusione\20170419_155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28028" cy="2715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E:\foto progetto inclusione\20170419_155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" y="4221088"/>
            <a:ext cx="4423476" cy="2488205"/>
          </a:xfrm>
          <a:prstGeom prst="rect">
            <a:avLst/>
          </a:prstGeom>
          <a:ln w="127000" cap="rnd">
            <a:solidFill>
              <a:srgbClr val="00CC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Pictures\827298c46e572022f8b3bdd062019b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904">
            <a:off x="5833456" y="543741"/>
            <a:ext cx="2610860" cy="25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Users\user\Documents\preschool-children-playing-clip-art-i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98" y="305094"/>
            <a:ext cx="5335905" cy="9036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14661" y="2924944"/>
            <a:ext cx="3940079" cy="3528391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205105" lvl="0" indent="-342900">
              <a:lnSpc>
                <a:spcPct val="115000"/>
              </a:lnSpc>
              <a:spcAft>
                <a:spcPts val="265"/>
              </a:spcAft>
              <a:buFont typeface="Wingdings"/>
              <a:buChar char=""/>
            </a:pPr>
            <a:r>
              <a:rPr lang="it-IT" b="1" dirty="0" smtClean="0">
                <a:solidFill>
                  <a:srgbClr val="000099"/>
                </a:solidFill>
                <a:effectLst/>
                <a:latin typeface="Lucida Bright"/>
                <a:ea typeface="Arial"/>
              </a:rPr>
              <a:t>tutti i bambini possono imparare;  </a:t>
            </a:r>
            <a:endParaRPr lang="it-IT" sz="1600" b="1" dirty="0" smtClean="0">
              <a:solidFill>
                <a:srgbClr val="000099"/>
              </a:solidFill>
              <a:effectLst/>
              <a:latin typeface="Arial"/>
              <a:ea typeface="Arial"/>
            </a:endParaRPr>
          </a:p>
          <a:p>
            <a:pPr marL="342900" marR="205105" lvl="0" indent="-342900">
              <a:lnSpc>
                <a:spcPct val="115000"/>
              </a:lnSpc>
              <a:spcAft>
                <a:spcPts val="255"/>
              </a:spcAft>
              <a:buFont typeface="Wingdings"/>
              <a:buChar char=""/>
            </a:pPr>
            <a:r>
              <a:rPr lang="it-IT" b="1" dirty="0" smtClean="0">
                <a:solidFill>
                  <a:srgbClr val="000099"/>
                </a:solidFill>
                <a:effectLst/>
                <a:latin typeface="Lucida Bright"/>
                <a:ea typeface="Arial"/>
              </a:rPr>
              <a:t>tutti i bambini sono diversi;  </a:t>
            </a:r>
            <a:endParaRPr lang="it-IT" sz="1600" b="1" dirty="0" smtClean="0">
              <a:solidFill>
                <a:srgbClr val="000099"/>
              </a:solidFill>
              <a:effectLst/>
              <a:latin typeface="Arial"/>
              <a:ea typeface="Arial"/>
            </a:endParaRPr>
          </a:p>
          <a:p>
            <a:pPr marL="342900" marR="205105" lvl="0" indent="-342900">
              <a:lnSpc>
                <a:spcPct val="115000"/>
              </a:lnSpc>
              <a:spcAft>
                <a:spcPts val="65"/>
              </a:spcAft>
              <a:buFont typeface="Wingdings"/>
              <a:buChar char=""/>
            </a:pPr>
            <a:r>
              <a:rPr lang="it-IT" b="1" dirty="0" smtClean="0">
                <a:solidFill>
                  <a:srgbClr val="000099"/>
                </a:solidFill>
                <a:effectLst/>
                <a:latin typeface="Lucida Bright"/>
                <a:ea typeface="Arial"/>
              </a:rPr>
              <a:t>la diversità è un punto di forza; </a:t>
            </a:r>
            <a:endParaRPr lang="it-IT" sz="1600" b="1" dirty="0" smtClean="0">
              <a:solidFill>
                <a:srgbClr val="000099"/>
              </a:solidFill>
              <a:effectLst/>
              <a:latin typeface="Arial"/>
              <a:ea typeface="Arial"/>
            </a:endParaRPr>
          </a:p>
          <a:p>
            <a:pPr marL="342900" marR="205105" lvl="0" indent="-342900">
              <a:lnSpc>
                <a:spcPct val="115000"/>
              </a:lnSpc>
              <a:spcAft>
                <a:spcPts val="65"/>
              </a:spcAft>
              <a:buFont typeface="Wingdings"/>
              <a:buChar char=""/>
            </a:pPr>
            <a:r>
              <a:rPr lang="it-IT" b="1" dirty="0" smtClean="0">
                <a:solidFill>
                  <a:srgbClr val="000099"/>
                </a:solidFill>
                <a:effectLst/>
                <a:latin typeface="Lucida Bright"/>
                <a:ea typeface="Arial"/>
              </a:rPr>
              <a:t>l’apprendimento si intensifica con la cooperazione tra insegnanti, genitori e comunità.  </a:t>
            </a:r>
            <a:endParaRPr lang="it-IT" sz="1600" b="1" dirty="0">
              <a:solidFill>
                <a:srgbClr val="000099"/>
              </a:solidFill>
              <a:effectLst/>
              <a:latin typeface="Arial"/>
              <a:ea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04077" y="1208699"/>
            <a:ext cx="7781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DIRITTO ALLA DIVERSITA’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1941616" y="1945706"/>
            <a:ext cx="343084" cy="936104"/>
          </a:xfrm>
          <a:prstGeom prst="downArrow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4" name="Esplosione 2 13"/>
          <p:cNvSpPr/>
          <p:nvPr/>
        </p:nvSpPr>
        <p:spPr>
          <a:xfrm>
            <a:off x="4427984" y="2132030"/>
            <a:ext cx="4320480" cy="3673234"/>
          </a:xfrm>
          <a:prstGeom prst="irregularSeal2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</a:rPr>
              <a:t>…cosi </a:t>
            </a:r>
            <a:r>
              <a:rPr lang="it-IT" sz="2400" b="1" dirty="0">
                <a:solidFill>
                  <a:srgbClr val="000099"/>
                </a:solidFill>
              </a:rPr>
              <a:t>che l’eterogeneità diventi </a:t>
            </a:r>
            <a:r>
              <a:rPr lang="it-IT" sz="2400" b="1" dirty="0" smtClean="0">
                <a:solidFill>
                  <a:srgbClr val="000099"/>
                </a:solidFill>
              </a:rPr>
              <a:t>normalità.</a:t>
            </a:r>
            <a:endParaRPr lang="it-IT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E:\foto progetto inclusione\20170531_15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734">
            <a:off x="3186824" y="3361017"/>
            <a:ext cx="5148064" cy="2895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Picture 4" descr="E:\foto progetto inclusione\20170531_151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174">
            <a:off x="396856" y="529747"/>
            <a:ext cx="4788024" cy="2693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Esplosione 1 1"/>
          <p:cNvSpPr/>
          <p:nvPr/>
        </p:nvSpPr>
        <p:spPr>
          <a:xfrm rot="19979110">
            <a:off x="192748" y="3086319"/>
            <a:ext cx="3631392" cy="3834633"/>
          </a:xfrm>
          <a:prstGeom prst="irregularSeal1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E FINALMENTE IL NOSTRO LIBRO E’ PRONTO…!!!</a:t>
            </a:r>
            <a:endParaRPr lang="it-IT" sz="2000" b="1" dirty="0"/>
          </a:p>
        </p:txBody>
      </p:sp>
      <p:pic>
        <p:nvPicPr>
          <p:cNvPr id="7170" name="Picture 2" descr="C:\Users\user\Pictures\clapping-happy-emoticon-hi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782">
            <a:off x="5779741" y="1057303"/>
            <a:ext cx="2737690" cy="21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:\foto progetto inclusione\20170531_161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95" y="1745261"/>
            <a:ext cx="6656739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losione 1 1"/>
          <p:cNvSpPr/>
          <p:nvPr/>
        </p:nvSpPr>
        <p:spPr>
          <a:xfrm rot="20650745">
            <a:off x="167330" y="175009"/>
            <a:ext cx="4182877" cy="2804178"/>
          </a:xfrm>
          <a:prstGeom prst="irregularSeal1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0099"/>
                </a:solidFill>
              </a:rPr>
              <a:t>SMILE…</a:t>
            </a:r>
            <a:endParaRPr lang="it-IT" sz="2800" b="1" dirty="0">
              <a:solidFill>
                <a:srgbClr val="000099"/>
              </a:solidFill>
            </a:endParaRPr>
          </a:p>
        </p:txBody>
      </p:sp>
      <p:pic>
        <p:nvPicPr>
          <p:cNvPr id="5122" name="Picture 2" descr="C:\Users\user\Pictures\cute-wink-smil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831">
            <a:off x="515385" y="3985788"/>
            <a:ext cx="2324360" cy="23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foto progetto inclusione\20170531_161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5504611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E:\foto progetto inclusione\20170531_161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54274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Esplosione 1 3"/>
          <p:cNvSpPr/>
          <p:nvPr/>
        </p:nvSpPr>
        <p:spPr>
          <a:xfrm rot="1394066">
            <a:off x="5159537" y="416603"/>
            <a:ext cx="3928501" cy="3005243"/>
          </a:xfrm>
          <a:prstGeom prst="irregularSeal1">
            <a:avLst/>
          </a:prstGeom>
          <a:ln w="57150"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</a:rPr>
              <a:t>FIERI DEL LAVORO SVOLTO…</a:t>
            </a:r>
            <a:endParaRPr lang="it-IT" sz="2400" b="1" dirty="0">
              <a:solidFill>
                <a:srgbClr val="000099"/>
              </a:solidFill>
            </a:endParaRPr>
          </a:p>
        </p:txBody>
      </p:sp>
      <p:pic>
        <p:nvPicPr>
          <p:cNvPr id="6146" name="Picture 2" descr="C:\Users\user\Pictures\4e5cf7d4ccb9c59b6620a9c71944d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592">
            <a:off x="762902" y="3977152"/>
            <a:ext cx="2874692" cy="24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foto progetto inclusione\20170405_172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4515966"/>
          </a:xfrm>
          <a:prstGeom prst="ellips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da 1 1"/>
          <p:cNvSpPr/>
          <p:nvPr/>
        </p:nvSpPr>
        <p:spPr>
          <a:xfrm>
            <a:off x="251520" y="5229200"/>
            <a:ext cx="8784976" cy="16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GRUPPO VINCENTE IL NOSTRO…!</a:t>
            </a:r>
          </a:p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CIAO ALLA PROSSIMA AVVENTURA INSIEME!</a:t>
            </a:r>
            <a:endParaRPr lang="it-IT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4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43385">
            <a:off x="480581" y="4126106"/>
            <a:ext cx="8229600" cy="1252728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rgbClr val="FFFF00"/>
                </a:solidFill>
                <a:latin typeface="Chiller" pitchFamily="82" charset="0"/>
              </a:rPr>
              <a:t>THE END</a:t>
            </a:r>
            <a:endParaRPr lang="it-IT" sz="9600" b="1" dirty="0">
              <a:solidFill>
                <a:srgbClr val="FFFF00"/>
              </a:solidFill>
              <a:latin typeface="Chiller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332656"/>
            <a:ext cx="8687725" cy="165618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337"/>
              </a:avLst>
            </a:prstTxWarp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HANNO PARTECIPATO AL PROGETTO SCHO LAB LE CLASSI:</a:t>
            </a:r>
          </a:p>
          <a:p>
            <a:pPr algn="ctr"/>
            <a:r>
              <a:rPr lang="it-IT" sz="2400" b="1" dirty="0">
                <a:solidFill>
                  <a:srgbClr val="FFFF00"/>
                </a:solidFill>
              </a:rPr>
              <a:t>2</a:t>
            </a:r>
            <a:r>
              <a:rPr lang="it-IT" sz="2400" b="1" dirty="0" smtClean="0">
                <a:solidFill>
                  <a:srgbClr val="FFFF00"/>
                </a:solidFill>
              </a:rPr>
              <a:t> A-B-C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3 A-B-C-D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4 A-B-C-D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2205" y="2924944"/>
            <a:ext cx="86877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000099"/>
                </a:solidFill>
              </a:rPr>
              <a:t>LE DOCENTI CHE HANNO CURATO I LABORATORI :</a:t>
            </a:r>
          </a:p>
          <a:p>
            <a:r>
              <a:rPr lang="it-IT" sz="2800" i="1" dirty="0" smtClean="0">
                <a:solidFill>
                  <a:srgbClr val="000099"/>
                </a:solidFill>
              </a:rPr>
              <a:t>ACCONCIAIOCO MARIA LABORATORIO DI INFORMATICA</a:t>
            </a:r>
          </a:p>
          <a:p>
            <a:r>
              <a:rPr lang="it-IT" sz="2800" i="1" dirty="0" smtClean="0">
                <a:solidFill>
                  <a:srgbClr val="000099"/>
                </a:solidFill>
              </a:rPr>
              <a:t>CERRO MARIA DOLORES LABORATORIO DI PITTURA</a:t>
            </a:r>
          </a:p>
          <a:p>
            <a:r>
              <a:rPr lang="it-IT" sz="2800" i="1" dirty="0" smtClean="0">
                <a:solidFill>
                  <a:srgbClr val="000099"/>
                </a:solidFill>
              </a:rPr>
              <a:t>DANZA GAETANA LABORATORIO DI PSICOMOTRICITA’</a:t>
            </a:r>
          </a:p>
          <a:p>
            <a:r>
              <a:rPr lang="it-IT" sz="2800" i="1" dirty="0" smtClean="0">
                <a:solidFill>
                  <a:srgbClr val="000099"/>
                </a:solidFill>
              </a:rPr>
              <a:t>PATT CLARA LABORATORIO DI LETTURA ANIIMATA</a:t>
            </a:r>
          </a:p>
          <a:p>
            <a:endParaRPr lang="it-IT" dirty="0"/>
          </a:p>
        </p:txBody>
      </p:sp>
      <p:pic>
        <p:nvPicPr>
          <p:cNvPr id="5" name="Immagine 4" descr="C:\Users\user\Documents\preschool-children-playing-clip-art-i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1" y="5733256"/>
            <a:ext cx="8260491" cy="101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8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 progetto inclusione\20170405_172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4" y="1772816"/>
            <a:ext cx="7260299" cy="4083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009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Rettangolo 4"/>
          <p:cNvSpPr/>
          <p:nvPr/>
        </p:nvSpPr>
        <p:spPr>
          <a:xfrm>
            <a:off x="177696" y="452319"/>
            <a:ext cx="8615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PRONTI…PARTENZA…VIA!!!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02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foto progetto inclusione\20170419_160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919">
            <a:off x="367822" y="1260833"/>
            <a:ext cx="5632625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foto progetto inclusione\20170419_16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33" y="3752769"/>
            <a:ext cx="5364088" cy="301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Rettangolo 6"/>
          <p:cNvSpPr/>
          <p:nvPr/>
        </p:nvSpPr>
        <p:spPr>
          <a:xfrm>
            <a:off x="389608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ln w="50800"/>
                <a:solidFill>
                  <a:srgbClr val="FF00FF">
                    <a:shade val="50000"/>
                  </a:srgbClr>
                </a:solidFill>
              </a:rPr>
              <a:t>LABORATORIO DI LETTURA ANIMATA</a:t>
            </a:r>
          </a:p>
        </p:txBody>
      </p:sp>
      <p:sp>
        <p:nvSpPr>
          <p:cNvPr id="2" name="Esplosione 1 1"/>
          <p:cNvSpPr/>
          <p:nvPr/>
        </p:nvSpPr>
        <p:spPr>
          <a:xfrm rot="1046410">
            <a:off x="4692341" y="955525"/>
            <a:ext cx="4361904" cy="3394150"/>
          </a:xfrm>
          <a:prstGeom prst="irregularSeal1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>
                <a:solidFill>
                  <a:srgbClr val="000099"/>
                </a:solidFill>
              </a:rPr>
              <a:t>INSIEME PER</a:t>
            </a:r>
          </a:p>
          <a:p>
            <a:r>
              <a:rPr lang="it-IT" sz="2400" b="1" dirty="0" smtClean="0">
                <a:solidFill>
                  <a:srgbClr val="000099"/>
                </a:solidFill>
              </a:rPr>
              <a:t>CONOSCERCI</a:t>
            </a:r>
            <a:r>
              <a:rPr lang="it-IT" sz="2800" b="1" dirty="0" smtClean="0">
                <a:solidFill>
                  <a:srgbClr val="000099"/>
                </a:solidFill>
              </a:rPr>
              <a:t>...</a:t>
            </a:r>
            <a:endParaRPr lang="it-IT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oto progetto inclusione\IMG-20170612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47990"/>
            <a:ext cx="4716016" cy="2652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9" name="Picture 3" descr="E:\foto progetto inclusione\20170419_164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3358"/>
            <a:ext cx="4686448" cy="2636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E:\foto progetto inclusione\20170419_164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7" y="4005064"/>
            <a:ext cx="3995936" cy="2247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losione 1 6"/>
          <p:cNvSpPr/>
          <p:nvPr/>
        </p:nvSpPr>
        <p:spPr>
          <a:xfrm>
            <a:off x="5148064" y="351038"/>
            <a:ext cx="3672408" cy="2996952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9"/>
                </a:solidFill>
                <a:latin typeface="Chiller" pitchFamily="82" charset="0"/>
              </a:rPr>
              <a:t>C’ERA UNA VOLTA…..</a:t>
            </a:r>
            <a:endParaRPr lang="it-IT" sz="3200" b="1" dirty="0">
              <a:solidFill>
                <a:srgbClr val="000099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foto progetto inclusione\20170419_164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8" y="548680"/>
            <a:ext cx="5004048" cy="2814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 descr="E:\foto progetto inclusione\IMG-20170612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382">
            <a:off x="5796136" y="241518"/>
            <a:ext cx="2880874" cy="5121554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4970">
            <a:off x="398912" y="3556511"/>
            <a:ext cx="3096344" cy="3397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losione 1 1"/>
          <p:cNvSpPr/>
          <p:nvPr/>
        </p:nvSpPr>
        <p:spPr>
          <a:xfrm rot="983717">
            <a:off x="2858329" y="3315766"/>
            <a:ext cx="4529218" cy="3583443"/>
          </a:xfrm>
          <a:prstGeom prst="irregularSeal1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E  ORA PROVIAMO AD INTERPRETARE…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2140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foto progetto inclusione\20170419_164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067">
            <a:off x="262816" y="464245"/>
            <a:ext cx="4283968" cy="2976201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foto progetto inclusione\20170419_164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5468100" cy="3075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0099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Fumetto 4 1"/>
          <p:cNvSpPr/>
          <p:nvPr/>
        </p:nvSpPr>
        <p:spPr>
          <a:xfrm rot="1291330">
            <a:off x="4925710" y="393615"/>
            <a:ext cx="3921741" cy="2362033"/>
          </a:xfrm>
          <a:prstGeom prst="cloudCallout">
            <a:avLst>
              <a:gd name="adj1" fmla="val -42432"/>
              <a:gd name="adj2" fmla="val 71622"/>
            </a:avLst>
          </a:prstGeom>
          <a:solidFill>
            <a:schemeClr val="tx2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TUTTI A LAVORO COME IN UN  GRANDE CANTIERE…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742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LABORATORIO DI INFORMATICA</a:t>
            </a:r>
            <a:endParaRPr lang="it-IT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122" name="Picture 2" descr="E:\foto progetto inclusione\DSC0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907">
            <a:off x="4735806" y="1003400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3" name="Picture 3" descr="E:\foto progetto inclusione\DSC00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516">
            <a:off x="1399027" y="3140968"/>
            <a:ext cx="3922002" cy="2941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 4 1"/>
          <p:cNvSpPr/>
          <p:nvPr/>
        </p:nvSpPr>
        <p:spPr>
          <a:xfrm rot="21009313">
            <a:off x="431189" y="953449"/>
            <a:ext cx="4317567" cy="2473490"/>
          </a:xfrm>
          <a:prstGeom prst="cloudCallout">
            <a:avLst>
              <a:gd name="adj1" fmla="val -7500"/>
              <a:gd name="adj2" fmla="val 91593"/>
            </a:avLst>
          </a:prstGeom>
          <a:solidFill>
            <a:schemeClr val="tx2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 rot="20482511">
            <a:off x="1453545" y="1174532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99"/>
                </a:solidFill>
              </a:rPr>
              <a:t>DOPO AVER ASCOLTATO LA STORIA « ALBERO FELICE» L’ ABBIAMO DRAMMATIZZATA E ORA LA SCRIVIAMO AL COMPUTER</a:t>
            </a:r>
          </a:p>
        </p:txBody>
      </p:sp>
      <p:pic>
        <p:nvPicPr>
          <p:cNvPr id="8" name="Immagine 7" descr="C:\Users\user\Documents\preschool-children-playing-clip-art-i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70095"/>
            <a:ext cx="7992888" cy="78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9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oto progetto inclusione\DSC00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90428"/>
            <a:ext cx="4283968" cy="321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E:\foto progetto inclusione\20170517_17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0559"/>
            <a:ext cx="4956043" cy="278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 4 1"/>
          <p:cNvSpPr/>
          <p:nvPr/>
        </p:nvSpPr>
        <p:spPr>
          <a:xfrm rot="1193595">
            <a:off x="4552327" y="325447"/>
            <a:ext cx="4162886" cy="2861120"/>
          </a:xfrm>
          <a:prstGeom prst="cloudCallout">
            <a:avLst>
              <a:gd name="adj1" fmla="val -12679"/>
              <a:gd name="adj2" fmla="val 80100"/>
            </a:avLst>
          </a:prstGeom>
          <a:ln w="57150"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 rot="1264479">
            <a:off x="5265212" y="750638"/>
            <a:ext cx="278243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NEL  LABORATORIO DI INFORMATICA</a:t>
            </a:r>
            <a:endParaRPr lang="it-IT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:\foto progetto inclusione\20170517_170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028">
            <a:off x="-101579" y="3597452"/>
            <a:ext cx="4382059" cy="2948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000">
        <p14:doors dir="vert"/>
      </p:transition>
    </mc:Choice>
    <mc:Fallback xmlns="">
      <p:transition spd="slow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Personalizzato 2">
      <a:dk1>
        <a:srgbClr val="9CE2AD"/>
      </a:dk1>
      <a:lt1>
        <a:srgbClr val="FF00FF"/>
      </a:lt1>
      <a:dk2>
        <a:srgbClr val="FFFF00"/>
      </a:dk2>
      <a:lt2>
        <a:srgbClr val="03A7A4"/>
      </a:lt2>
      <a:accent1>
        <a:srgbClr val="31B6FD"/>
      </a:accent1>
      <a:accent2>
        <a:srgbClr val="F5C040"/>
      </a:accent2>
      <a:accent3>
        <a:srgbClr val="F63651"/>
      </a:accent3>
      <a:accent4>
        <a:srgbClr val="A5D028"/>
      </a:accent4>
      <a:accent5>
        <a:srgbClr val="F5C040"/>
      </a:accent5>
      <a:accent6>
        <a:srgbClr val="BEDEFF"/>
      </a:accent6>
      <a:hlink>
        <a:srgbClr val="B9D5FB"/>
      </a:hlink>
      <a:folHlink>
        <a:srgbClr val="7030A0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3100</TotalTime>
  <Words>268</Words>
  <Application>Microsoft Macintosh PowerPoint</Application>
  <PresentationFormat>Presentazione su schermo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Onde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1°C</dc:creator>
  <cp:lastModifiedBy>a</cp:lastModifiedBy>
  <cp:revision>53</cp:revision>
  <dcterms:created xsi:type="dcterms:W3CDTF">2017-06-22T07:38:49Z</dcterms:created>
  <dcterms:modified xsi:type="dcterms:W3CDTF">2017-07-11T20:24:53Z</dcterms:modified>
</cp:coreProperties>
</file>